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7" r:id="rId2"/>
    <p:sldId id="256" r:id="rId3"/>
    <p:sldId id="265" r:id="rId4"/>
    <p:sldId id="258" r:id="rId5"/>
    <p:sldId id="259" r:id="rId6"/>
    <p:sldId id="260" r:id="rId7"/>
    <p:sldId id="264" r:id="rId8"/>
    <p:sldId id="261" r:id="rId9"/>
    <p:sldId id="257" r:id="rId10"/>
    <p:sldId id="262" r:id="rId11"/>
    <p:sldId id="263" r:id="rId12"/>
    <p:sldId id="268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76" autoAdjust="0"/>
  </p:normalViewPr>
  <p:slideViewPr>
    <p:cSldViewPr>
      <p:cViewPr varScale="1">
        <p:scale>
          <a:sx n="110" d="100"/>
          <a:sy n="110" d="100"/>
        </p:scale>
        <p:origin x="74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F0BD3-A97C-4ED5-A48C-CED5B8B3B717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BD463-851B-4C1E-88F5-2A256BEC815E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F0BD3-A97C-4ED5-A48C-CED5B8B3B717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BD463-851B-4C1E-88F5-2A256BEC815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F0BD3-A97C-4ED5-A48C-CED5B8B3B717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BD463-851B-4C1E-88F5-2A256BEC815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F0BD3-A97C-4ED5-A48C-CED5B8B3B717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BD463-851B-4C1E-88F5-2A256BEC815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F0BD3-A97C-4ED5-A48C-CED5B8B3B717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BD463-851B-4C1E-88F5-2A256BEC815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F0BD3-A97C-4ED5-A48C-CED5B8B3B717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BD463-851B-4C1E-88F5-2A256BEC815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F0BD3-A97C-4ED5-A48C-CED5B8B3B717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BD463-851B-4C1E-88F5-2A256BEC815E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F0BD3-A97C-4ED5-A48C-CED5B8B3B717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BD463-851B-4C1E-88F5-2A256BEC815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F0BD3-A97C-4ED5-A48C-CED5B8B3B717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BD463-851B-4C1E-88F5-2A256BEC815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F0BD3-A97C-4ED5-A48C-CED5B8B3B717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BD463-851B-4C1E-88F5-2A256BEC815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F0BD3-A97C-4ED5-A48C-CED5B8B3B717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BD463-851B-4C1E-88F5-2A256BEC815E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8DF0BD3-A97C-4ED5-A48C-CED5B8B3B717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7BD463-851B-4C1E-88F5-2A256BEC815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2420888"/>
            <a:ext cx="7175351" cy="2016224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182880" indent="0" algn="ctr">
              <a:buNone/>
            </a:pPr>
            <a:r>
              <a:rPr lang="ru-RU" sz="6000" dirty="0">
                <a:ln w="28575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Краеведческие издания </a:t>
            </a:r>
            <a:br>
              <a:rPr lang="ru-RU" sz="6000" dirty="0">
                <a:ln w="28575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endParaRPr lang="ru-RU" sz="6000" dirty="0">
              <a:ln w="28575">
                <a:solidFill>
                  <a:srgbClr val="FFC000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822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2420888"/>
            <a:ext cx="3744416" cy="2808312"/>
          </a:xfrm>
          <a:effectLst/>
        </p:spPr>
        <p:txBody>
          <a:bodyPr>
            <a:normAutofit fontScale="90000"/>
          </a:bodyPr>
          <a:lstStyle/>
          <a:p>
            <a:pPr marL="0" indent="0" algn="l">
              <a:buNone/>
            </a:pPr>
            <a:r>
              <a:rPr lang="ru-RU" sz="1800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  <a:cs typeface="Aharoni" pitchFamily="2" charset="-79"/>
              </a:rPr>
              <a:t>Героической </a:t>
            </a:r>
            <a:r>
              <a:rPr lang="ru-RU" sz="1800" dirty="0">
                <a:solidFill>
                  <a:srgbClr val="C00000"/>
                </a:solidFill>
                <a:effectLst/>
                <a:latin typeface="a_Albionic" panose="020B0903060703020204" pitchFamily="34" charset="-52"/>
                <a:cs typeface="Aharoni" pitchFamily="2" charset="-79"/>
              </a:rPr>
              <a:t>истории Ивнянского района посвящается. Белгород: ЛитКараВан</a:t>
            </a:r>
            <a:r>
              <a:rPr lang="ru-RU" sz="1800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  <a:cs typeface="Aharoni" pitchFamily="2" charset="-79"/>
              </a:rPr>
              <a:t>, 2013.- 4с</a:t>
            </a:r>
            <a:r>
              <a:rPr lang="ru-RU" sz="1800" dirty="0">
                <a:solidFill>
                  <a:srgbClr val="C00000"/>
                </a:solidFill>
                <a:effectLst/>
                <a:latin typeface="a_Albionic" panose="020B0903060703020204" pitchFamily="34" charset="-52"/>
                <a:cs typeface="Aharoni" pitchFamily="2" charset="-79"/>
              </a:rPr>
              <a:t>.; ил.</a:t>
            </a:r>
            <a:br>
              <a:rPr lang="ru-RU" sz="1800" dirty="0">
                <a:solidFill>
                  <a:srgbClr val="C00000"/>
                </a:solidFill>
                <a:effectLst/>
                <a:latin typeface="a_Albionic" panose="020B0903060703020204" pitchFamily="34" charset="-52"/>
                <a:cs typeface="Aharoni" pitchFamily="2" charset="-79"/>
              </a:rPr>
            </a:br>
            <a:r>
              <a:rPr lang="ru-RU" sz="1800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  <a:cs typeface="Aharoni" pitchFamily="2" charset="-79"/>
              </a:rPr>
              <a:t/>
            </a:r>
            <a:br>
              <a:rPr lang="ru-RU" sz="1800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  <a:cs typeface="Aharoni" pitchFamily="2" charset="-79"/>
              </a:rPr>
            </a:br>
            <a:r>
              <a:rPr lang="ru-RU" sz="1800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  <a:cs typeface="Aharoni" pitchFamily="2" charset="-79"/>
              </a:rPr>
              <a:t>           Памятка посвящена </a:t>
            </a:r>
            <a:r>
              <a:rPr lang="ru-RU" sz="1800" dirty="0">
                <a:solidFill>
                  <a:srgbClr val="C00000"/>
                </a:solidFill>
                <a:effectLst/>
                <a:latin typeface="a_Albionic" panose="020B0903060703020204" pitchFamily="34" charset="-52"/>
                <a:cs typeface="Aharoni" pitchFamily="2" charset="-79"/>
              </a:rPr>
              <a:t>70-летию освобождения Ивни и Ивнянского района от немецко-фашистских захватчиков. Здесь даются краткие сведения об оккупации Ивни в 1941-1943гг</a:t>
            </a:r>
            <a:r>
              <a:rPr lang="ru-RU" sz="1800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  <a:cs typeface="Aharoni" pitchFamily="2" charset="-79"/>
              </a:rPr>
              <a:t>.</a:t>
            </a:r>
            <a:r>
              <a:rPr lang="ru-RU" sz="1800" dirty="0">
                <a:solidFill>
                  <a:srgbClr val="C00000"/>
                </a:solidFill>
                <a:effectLst/>
                <a:latin typeface="a_Albionic" panose="020B0903060703020204" pitchFamily="34" charset="-52"/>
                <a:cs typeface="Aharoni" pitchFamily="2" charset="-79"/>
              </a:rPr>
              <a:t/>
            </a:r>
            <a:br>
              <a:rPr lang="ru-RU" sz="1800" dirty="0">
                <a:solidFill>
                  <a:srgbClr val="C00000"/>
                </a:solidFill>
                <a:effectLst/>
                <a:latin typeface="a_Albionic" panose="020B0903060703020204" pitchFamily="34" charset="-52"/>
                <a:cs typeface="Aharoni" pitchFamily="2" charset="-79"/>
              </a:rPr>
            </a:br>
            <a:r>
              <a:rPr lang="ru-RU" sz="1800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  <a:cs typeface="Aharoni" pitchFamily="2" charset="-79"/>
              </a:rPr>
              <a:t/>
            </a:r>
            <a:br>
              <a:rPr lang="ru-RU" sz="1800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  <a:cs typeface="Aharoni" pitchFamily="2" charset="-79"/>
              </a:rPr>
            </a:br>
            <a:r>
              <a:rPr lang="ru-RU" sz="1800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  <a:cs typeface="Aharoni" pitchFamily="2" charset="-79"/>
              </a:rPr>
              <a:t>	</a:t>
            </a:r>
            <a:endParaRPr lang="ru-RU" sz="1800" dirty="0">
              <a:solidFill>
                <a:srgbClr val="C00000"/>
              </a:solidFill>
              <a:effectLst/>
              <a:latin typeface="a_Albionic" panose="020B0903060703020204" pitchFamily="34" charset="-52"/>
              <a:cs typeface="Aharoni" pitchFamily="2" charset="-79"/>
            </a:endParaRPr>
          </a:p>
        </p:txBody>
      </p:sp>
      <p:pic>
        <p:nvPicPr>
          <p:cNvPr id="5" name="Объект 4" descr="C:\Users\Пользователь\Documents\краеведческие издания\Сканировать10007.JPG"/>
          <p:cNvPicPr>
            <a:picLocks noGrp="1"/>
          </p:cNvPicPr>
          <p:nvPr>
            <p:ph sz="quarter" idx="13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34" r="15923"/>
          <a:stretch/>
        </p:blipFill>
        <p:spPr bwMode="auto">
          <a:xfrm>
            <a:off x="1403648" y="548680"/>
            <a:ext cx="3024336" cy="597666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2931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915715"/>
            <a:ext cx="3528392" cy="5314602"/>
          </a:xfrm>
        </p:spPr>
        <p:txBody>
          <a:bodyPr>
            <a:normAutofit fontScale="90000"/>
          </a:bodyPr>
          <a:lstStyle/>
          <a:p>
            <a:pPr marL="0" indent="0" algn="l">
              <a:buNone/>
            </a:pPr>
            <a:r>
              <a:rPr lang="ru-RU" sz="16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За мёдом </a:t>
            </a:r>
            <a:r>
              <a:rPr lang="ru-RU" sz="1600" b="1" dirty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духовным – к святыням Ивнянской земли/ ред. совет: </a:t>
            </a:r>
            <a:r>
              <a:rPr lang="ru-RU" sz="16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             В</a:t>
            </a:r>
            <a:r>
              <a:rPr lang="ru-RU" sz="1600" b="1" dirty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. Лебединец, М. Захарчук, А. Листопад. Белгород: ЛитКараВан</a:t>
            </a:r>
            <a:r>
              <a:rPr lang="ru-RU" sz="16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, 2013.- 44с</a:t>
            </a:r>
            <a:r>
              <a:rPr lang="ru-RU" sz="16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.; ил.</a:t>
            </a:r>
            <a:r>
              <a:rPr lang="ru-RU" sz="1600" b="1" dirty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/>
            </a:r>
            <a:br>
              <a:rPr lang="ru-RU" sz="1600" b="1" dirty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</a:br>
            <a:r>
              <a:rPr lang="ru-RU" sz="16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/>
            </a:r>
            <a:br>
              <a:rPr lang="ru-RU" sz="16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</a:br>
            <a:r>
              <a:rPr lang="ru-RU" sz="16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При </a:t>
            </a:r>
            <a:r>
              <a:rPr lang="ru-RU" sz="1600" b="1" dirty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поддержке главы администрации района В.А. Старченко с 1 марта 2013 года </a:t>
            </a:r>
            <a:r>
              <a:rPr lang="ru-RU" sz="16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в Ивнянском районе реализуется </a:t>
            </a:r>
            <a:r>
              <a:rPr lang="ru-RU" sz="1600" b="1" dirty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первый передвижной выставочный проект «За </a:t>
            </a:r>
            <a:r>
              <a:rPr lang="ru-RU" sz="16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мёдом </a:t>
            </a:r>
            <a:r>
              <a:rPr lang="ru-RU" sz="1600" b="1" dirty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духовным – </a:t>
            </a:r>
            <a:r>
              <a:rPr lang="ru-RU" sz="16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              к </a:t>
            </a:r>
            <a:r>
              <a:rPr lang="ru-RU" sz="1600" b="1" dirty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святыням Ивнянской земли», инициированный Детской школой искусств п. </a:t>
            </a:r>
            <a:r>
              <a:rPr lang="ru-RU" sz="16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Ивни. </a:t>
            </a:r>
            <a:br>
              <a:rPr lang="ru-RU" sz="16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</a:br>
            <a:r>
              <a:rPr lang="ru-RU" sz="16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Беседы </a:t>
            </a:r>
            <a:r>
              <a:rPr lang="ru-RU" sz="1600" b="1" dirty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с настоятелями храмов, знакомство с обычаями православной церкви, храмовыми святынями, </a:t>
            </a:r>
            <a:r>
              <a:rPr lang="ru-RU" sz="16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                 с </a:t>
            </a:r>
            <a:r>
              <a:rPr lang="ru-RU" sz="1600" b="1" dirty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историей и архитектурными особенностями храмов стали неотъемлемой частью пленэров. </a:t>
            </a:r>
            <a:r>
              <a:rPr lang="ru-RU" sz="16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          В </a:t>
            </a:r>
            <a:r>
              <a:rPr lang="ru-RU" sz="1600" b="1" dirty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книге даны исторические справки </a:t>
            </a:r>
            <a:r>
              <a:rPr lang="ru-RU" sz="16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о10 храмах </a:t>
            </a:r>
            <a:r>
              <a:rPr lang="ru-RU" sz="1600" b="1" dirty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Ивнянского района и Свято-Троицкой часовни села Самарино, также </a:t>
            </a:r>
            <a:r>
              <a:rPr lang="ru-RU" sz="16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представлены фотографии юных </a:t>
            </a:r>
            <a:r>
              <a:rPr lang="ru-RU" sz="1600" b="1" dirty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художников.</a:t>
            </a:r>
            <a:br>
              <a:rPr lang="ru-RU" sz="1600" b="1" dirty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</a:br>
            <a:endParaRPr lang="ru-RU" sz="1600" b="1" dirty="0">
              <a:solidFill>
                <a:srgbClr val="C00000"/>
              </a:solidFill>
              <a:effectLst/>
              <a:latin typeface="a_Albionic" panose="020B0903060703020204" pitchFamily="34" charset="-52"/>
            </a:endParaRPr>
          </a:p>
        </p:txBody>
      </p:sp>
      <p:pic>
        <p:nvPicPr>
          <p:cNvPr id="4" name="Объект 3" descr="C:\Users\Пользователь\Documents\краеведческие изд2\Сканировать1.JPG"/>
          <p:cNvPicPr>
            <a:picLocks noGrp="1"/>
          </p:cNvPicPr>
          <p:nvPr>
            <p:ph sz="quarter" idx="13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80728"/>
            <a:ext cx="3200566" cy="518457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92898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738" y="620688"/>
            <a:ext cx="4932548" cy="313572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827584" y="3861048"/>
            <a:ext cx="7704856" cy="2520280"/>
          </a:xfrm>
        </p:spPr>
        <p:txBody>
          <a:bodyPr>
            <a:normAutofit fontScale="85000" lnSpcReduction="10000"/>
          </a:bodyPr>
          <a:lstStyle/>
          <a:p>
            <a:pPr marL="45720" indent="0" algn="just">
              <a:buNone/>
            </a:pPr>
            <a:r>
              <a:rPr lang="ru-RU" sz="1600" dirty="0">
                <a:solidFill>
                  <a:srgbClr val="C00000"/>
                </a:solidFill>
              </a:rPr>
              <a:t> </a:t>
            </a:r>
            <a:r>
              <a:rPr lang="ru-RU" sz="1600" dirty="0" smtClean="0">
                <a:solidFill>
                  <a:srgbClr val="C00000"/>
                </a:solidFill>
              </a:rPr>
              <a:t>      </a:t>
            </a:r>
            <a:r>
              <a:rPr lang="ru-RU" sz="1700" dirty="0" smtClean="0">
                <a:solidFill>
                  <a:srgbClr val="C00000"/>
                </a:solidFill>
                <a:latin typeface="a_Albionic" panose="020B0903060703020204" pitchFamily="34" charset="-52"/>
              </a:rPr>
              <a:t>И Родины моей заветные мгновенья…: Фотоальбом </a:t>
            </a:r>
            <a:r>
              <a:rPr lang="ru-RU" sz="1700" dirty="0" smtClean="0">
                <a:solidFill>
                  <a:srgbClr val="C00000"/>
                </a:solidFill>
                <a:latin typeface="a_Albionic" panose="020B0903060703020204" pitchFamily="34" charset="-52"/>
              </a:rPr>
              <a:t>посвящён </a:t>
            </a:r>
            <a:r>
              <a:rPr lang="ru-RU" sz="1700" dirty="0" smtClean="0">
                <a:solidFill>
                  <a:srgbClr val="C00000"/>
                </a:solidFill>
                <a:latin typeface="a_Albionic" panose="020B0903060703020204" pitchFamily="34" charset="-52"/>
              </a:rPr>
              <a:t>60-летию со Дня образования Белгородской области </a:t>
            </a:r>
            <a:r>
              <a:rPr lang="ru-RU" sz="1700" dirty="0" smtClean="0">
                <a:solidFill>
                  <a:srgbClr val="C00000"/>
                </a:solidFill>
                <a:latin typeface="a_Albionic" panose="020B0903060703020204" pitchFamily="34" charset="-52"/>
              </a:rPr>
              <a:t>/Куратор </a:t>
            </a:r>
            <a:r>
              <a:rPr lang="ru-RU" sz="1700" dirty="0" smtClean="0">
                <a:solidFill>
                  <a:srgbClr val="C00000"/>
                </a:solidFill>
                <a:latin typeface="a_Albionic" panose="020B0903060703020204" pitchFamily="34" charset="-52"/>
              </a:rPr>
              <a:t>проекта Н.М. Листопад. Белгород: Константа.- 2014.- 200с.</a:t>
            </a:r>
          </a:p>
          <a:p>
            <a:pPr marL="45720" indent="0" algn="just">
              <a:buNone/>
            </a:pPr>
            <a:r>
              <a:rPr lang="ru-RU" sz="1700" dirty="0">
                <a:solidFill>
                  <a:srgbClr val="C00000"/>
                </a:solidFill>
                <a:latin typeface="a_Albionic" panose="020B0903060703020204" pitchFamily="34" charset="-52"/>
              </a:rPr>
              <a:t> </a:t>
            </a:r>
            <a:r>
              <a:rPr lang="ru-RU" sz="1700" dirty="0" smtClean="0">
                <a:solidFill>
                  <a:srgbClr val="C00000"/>
                </a:solidFill>
                <a:latin typeface="a_Albionic" panose="020B0903060703020204" pitchFamily="34" charset="-52"/>
              </a:rPr>
              <a:t>     Как сохранить красоту быстротечной жизни и признаться в любви родному краю без помощи слов? Это возможно, если в твоих руках фотоаппарат. Человеческая память со временем </a:t>
            </a:r>
            <a:r>
              <a:rPr lang="ru-RU" sz="1700" dirty="0" smtClean="0">
                <a:solidFill>
                  <a:srgbClr val="C00000"/>
                </a:solidFill>
                <a:latin typeface="a_Albionic" panose="020B0903060703020204" pitchFamily="34" charset="-52"/>
              </a:rPr>
              <a:t>перестаёт </a:t>
            </a:r>
            <a:r>
              <a:rPr lang="ru-RU" sz="1700" dirty="0" smtClean="0">
                <a:solidFill>
                  <a:srgbClr val="C00000"/>
                </a:solidFill>
                <a:latin typeface="a_Albionic" panose="020B0903060703020204" pitchFamily="34" charset="-52"/>
              </a:rPr>
              <a:t>хранить многие детали и события, а вот фотографии через много лет </a:t>
            </a:r>
            <a:r>
              <a:rPr lang="ru-RU" sz="1700" dirty="0">
                <a:solidFill>
                  <a:srgbClr val="C00000"/>
                </a:solidFill>
                <a:latin typeface="a_Albionic" panose="020B0903060703020204" pitchFamily="34" charset="-52"/>
              </a:rPr>
              <a:t>с </a:t>
            </a:r>
            <a:r>
              <a:rPr lang="ru-RU" sz="1700" dirty="0" smtClean="0">
                <a:solidFill>
                  <a:srgbClr val="C00000"/>
                </a:solidFill>
                <a:latin typeface="a_Albionic" panose="020B0903060703020204" pitchFamily="34" charset="-52"/>
              </a:rPr>
              <a:t>точностью передают </a:t>
            </a:r>
            <a:r>
              <a:rPr lang="ru-RU" sz="1700" dirty="0">
                <a:solidFill>
                  <a:srgbClr val="C00000"/>
                </a:solidFill>
                <a:latin typeface="a_Albionic" panose="020B0903060703020204" pitchFamily="34" charset="-52"/>
              </a:rPr>
              <a:t>т</a:t>
            </a:r>
            <a:r>
              <a:rPr lang="ru-RU" sz="1700" dirty="0" smtClean="0">
                <a:solidFill>
                  <a:srgbClr val="C00000"/>
                </a:solidFill>
                <a:latin typeface="a_Albionic" panose="020B0903060703020204" pitchFamily="34" charset="-52"/>
              </a:rPr>
              <a:t>о, что было запечатлено когда-то.</a:t>
            </a:r>
            <a:r>
              <a:rPr lang="ru-RU" sz="1700" dirty="0">
                <a:solidFill>
                  <a:srgbClr val="C00000"/>
                </a:solidFill>
                <a:latin typeface="a_Albionic" panose="020B0903060703020204" pitchFamily="34" charset="-52"/>
              </a:rPr>
              <a:t> </a:t>
            </a:r>
            <a:endParaRPr lang="ru-RU" sz="1700" dirty="0" smtClean="0">
              <a:solidFill>
                <a:srgbClr val="C00000"/>
              </a:solidFill>
              <a:latin typeface="a_Albionic" panose="020B0903060703020204" pitchFamily="34" charset="-52"/>
            </a:endParaRPr>
          </a:p>
          <a:p>
            <a:pPr marL="45720" indent="0" algn="just">
              <a:buNone/>
            </a:pPr>
            <a:r>
              <a:rPr lang="ru-RU" sz="1700" dirty="0">
                <a:solidFill>
                  <a:srgbClr val="C00000"/>
                </a:solidFill>
                <a:latin typeface="a_Albionic" panose="020B0903060703020204" pitchFamily="34" charset="-52"/>
              </a:rPr>
              <a:t> </a:t>
            </a:r>
            <a:r>
              <a:rPr lang="ru-RU" sz="1700" dirty="0" smtClean="0">
                <a:solidFill>
                  <a:srgbClr val="C00000"/>
                </a:solidFill>
                <a:latin typeface="a_Albionic" panose="020B0903060703020204" pitchFamily="34" charset="-52"/>
              </a:rPr>
              <a:t>      Авторы </a:t>
            </a:r>
            <a:r>
              <a:rPr lang="ru-RU" sz="1700" dirty="0">
                <a:solidFill>
                  <a:srgbClr val="C00000"/>
                </a:solidFill>
                <a:latin typeface="a_Albionic" panose="020B0903060703020204" pitchFamily="34" charset="-52"/>
              </a:rPr>
              <a:t>этого альбома </a:t>
            </a:r>
            <a:r>
              <a:rPr lang="ru-RU" sz="1700" dirty="0" smtClean="0">
                <a:solidFill>
                  <a:srgbClr val="C00000"/>
                </a:solidFill>
                <a:latin typeface="a_Albionic" panose="020B0903060703020204" pitchFamily="34" charset="-52"/>
              </a:rPr>
              <a:t>- жители </a:t>
            </a:r>
            <a:r>
              <a:rPr lang="ru-RU" sz="1700" dirty="0">
                <a:solidFill>
                  <a:srgbClr val="C00000"/>
                </a:solidFill>
                <a:latin typeface="a_Albionic" panose="020B0903060703020204" pitchFamily="34" charset="-52"/>
              </a:rPr>
              <a:t>Ивнянского </a:t>
            </a:r>
            <a:r>
              <a:rPr lang="ru-RU" sz="1700" dirty="0" smtClean="0">
                <a:solidFill>
                  <a:srgbClr val="C00000"/>
                </a:solidFill>
                <a:latin typeface="a_Albionic" panose="020B0903060703020204" pitchFamily="34" charset="-52"/>
              </a:rPr>
              <a:t>района. Представленные в </a:t>
            </a:r>
            <a:r>
              <a:rPr lang="ru-RU" sz="1700" dirty="0" smtClean="0">
                <a:solidFill>
                  <a:srgbClr val="C00000"/>
                </a:solidFill>
                <a:latin typeface="a_Albionic" panose="020B0903060703020204" pitchFamily="34" charset="-52"/>
              </a:rPr>
              <a:t>нём </a:t>
            </a:r>
            <a:r>
              <a:rPr lang="ru-RU" sz="1700" dirty="0" smtClean="0">
                <a:solidFill>
                  <a:srgbClr val="C00000"/>
                </a:solidFill>
                <a:latin typeface="a_Albionic" panose="020B0903060703020204" pitchFamily="34" charset="-52"/>
              </a:rPr>
              <a:t>работы эмоциональны, живы, наполнены юмором, здесь перекликаются элементы архитектуры, образы героев, природа. Они сумели </a:t>
            </a:r>
            <a:r>
              <a:rPr lang="ru-RU" sz="1700" dirty="0">
                <a:solidFill>
                  <a:srgbClr val="C00000"/>
                </a:solidFill>
                <a:latin typeface="a_Albionic" panose="020B0903060703020204" pitchFamily="34" charset="-52"/>
              </a:rPr>
              <a:t>передать </a:t>
            </a:r>
            <a:r>
              <a:rPr lang="ru-RU" sz="1700" dirty="0" smtClean="0">
                <a:solidFill>
                  <a:srgbClr val="C00000"/>
                </a:solidFill>
                <a:latin typeface="a_Albionic" panose="020B0903060703020204" pitchFamily="34" charset="-52"/>
              </a:rPr>
              <a:t>красоту мгновенья, эмоции</a:t>
            </a:r>
            <a:r>
              <a:rPr lang="ru-RU" sz="1700" dirty="0">
                <a:solidFill>
                  <a:srgbClr val="C00000"/>
                </a:solidFill>
                <a:latin typeface="a_Albionic" panose="020B0903060703020204" pitchFamily="34" charset="-52"/>
              </a:rPr>
              <a:t>, </a:t>
            </a:r>
            <a:r>
              <a:rPr lang="ru-RU" sz="1700" dirty="0" smtClean="0">
                <a:solidFill>
                  <a:srgbClr val="C00000"/>
                </a:solidFill>
                <a:latin typeface="a_Albionic" panose="020B0903060703020204" pitchFamily="34" charset="-52"/>
              </a:rPr>
              <a:t>искренние переживания и чувства прошлого и настоящего нашего края.</a:t>
            </a:r>
            <a:endParaRPr lang="ru-RU" sz="1700" dirty="0">
              <a:solidFill>
                <a:srgbClr val="C00000"/>
              </a:solidFill>
              <a:latin typeface="a_Albionic" panose="020B09030607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64252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39952" y="1196752"/>
            <a:ext cx="4032448" cy="5159721"/>
          </a:xfrm>
        </p:spPr>
        <p:txBody>
          <a:bodyPr>
            <a:noAutofit/>
          </a:bodyPr>
          <a:lstStyle/>
          <a:p>
            <a:pPr algn="just"/>
            <a:r>
              <a:rPr lang="ru-RU" sz="1600" b="1" dirty="0" smtClean="0">
                <a:solidFill>
                  <a:srgbClr val="C00000"/>
                </a:solidFill>
                <a:latin typeface="a_Albionic" panose="020B0903060703020204" pitchFamily="34" charset="-52"/>
              </a:rPr>
              <a:t>Ивнянская </a:t>
            </a:r>
            <a:r>
              <a:rPr lang="ru-RU" sz="1600" b="1" dirty="0">
                <a:solidFill>
                  <a:srgbClr val="C00000"/>
                </a:solidFill>
                <a:latin typeface="a_Albionic" panose="020B0903060703020204" pitchFamily="34" charset="-52"/>
              </a:rPr>
              <a:t>земля </a:t>
            </a:r>
            <a:r>
              <a:rPr lang="ru-RU" sz="1600" b="1" dirty="0" smtClean="0">
                <a:solidFill>
                  <a:srgbClr val="C00000"/>
                </a:solidFill>
                <a:latin typeface="a_Albionic" panose="020B0903060703020204" pitchFamily="34" charset="-52"/>
              </a:rPr>
              <a:t>ведёт своё </a:t>
            </a:r>
            <a:r>
              <a:rPr lang="ru-RU" sz="1600" b="1" dirty="0">
                <a:solidFill>
                  <a:srgbClr val="C00000"/>
                </a:solidFill>
                <a:latin typeface="a_Albionic" panose="020B0903060703020204" pitchFamily="34" charset="-52"/>
              </a:rPr>
              <a:t>историческое начало с середины </a:t>
            </a:r>
            <a:r>
              <a:rPr lang="ru-RU" sz="1600" b="1" dirty="0" smtClean="0">
                <a:solidFill>
                  <a:srgbClr val="C00000"/>
                </a:solidFill>
                <a:latin typeface="a_Albionic" panose="020B0903060703020204" pitchFamily="34" charset="-52"/>
              </a:rPr>
              <a:t>        17 </a:t>
            </a:r>
            <a:r>
              <a:rPr lang="ru-RU" sz="1600" b="1" dirty="0">
                <a:solidFill>
                  <a:srgbClr val="C00000"/>
                </a:solidFill>
                <a:latin typeface="a_Albionic" panose="020B0903060703020204" pitchFamily="34" charset="-52"/>
              </a:rPr>
              <a:t>века. Это край богатой и славной истории. На протяжении столетий создавалась его славная биография. Осознавая культурную ценность наследия прошлого, мы должны его изучать и сохранять</a:t>
            </a:r>
            <a:r>
              <a:rPr lang="ru-RU" sz="1600" b="1" dirty="0" smtClean="0">
                <a:solidFill>
                  <a:srgbClr val="C00000"/>
                </a:solidFill>
                <a:latin typeface="a_Albionic" panose="020B0903060703020204" pitchFamily="34" charset="-52"/>
              </a:rPr>
              <a:t>.  Обращение </a:t>
            </a:r>
            <a:r>
              <a:rPr lang="ru-RU" sz="1600" b="1" dirty="0">
                <a:solidFill>
                  <a:srgbClr val="C00000"/>
                </a:solidFill>
                <a:latin typeface="a_Albionic" panose="020B0903060703020204" pitchFamily="34" charset="-52"/>
              </a:rPr>
              <a:t>к своим истокам необходимо нам для понимания сегодняшнего дня. </a:t>
            </a:r>
          </a:p>
          <a:p>
            <a:pPr algn="just"/>
            <a:r>
              <a:rPr lang="ru-RU" sz="1600" b="1" dirty="0" smtClean="0">
                <a:solidFill>
                  <a:srgbClr val="C00000"/>
                </a:solidFill>
                <a:latin typeface="a_Albionic" panose="020B0903060703020204" pitchFamily="34" charset="-52"/>
              </a:rPr>
              <a:t>«</a:t>
            </a:r>
            <a:r>
              <a:rPr lang="ru-RU" sz="1600" b="1" dirty="0">
                <a:solidFill>
                  <a:srgbClr val="C00000"/>
                </a:solidFill>
                <a:latin typeface="a_Albionic" panose="020B0903060703020204" pitchFamily="34" charset="-52"/>
              </a:rPr>
              <a:t>Без краеведения мы бессильны» - эти пророческие слова, </a:t>
            </a:r>
            <a:r>
              <a:rPr lang="ru-RU" sz="1600" b="1" dirty="0" smtClean="0">
                <a:solidFill>
                  <a:srgbClr val="C00000"/>
                </a:solidFill>
                <a:latin typeface="a_Albionic" panose="020B0903060703020204" pitchFamily="34" charset="-52"/>
              </a:rPr>
              <a:t>произнесённые </a:t>
            </a:r>
            <a:r>
              <a:rPr lang="ru-RU" sz="1600" b="1" dirty="0">
                <a:solidFill>
                  <a:srgbClr val="C00000"/>
                </a:solidFill>
                <a:latin typeface="a_Albionic" panose="020B0903060703020204" pitchFamily="34" charset="-52"/>
              </a:rPr>
              <a:t>около ста лет академиком Ф. Ольденбургом актуальны и сегодня. </a:t>
            </a:r>
            <a:r>
              <a:rPr lang="ru-RU" sz="1600" b="1" dirty="0" smtClean="0">
                <a:solidFill>
                  <a:srgbClr val="C00000"/>
                </a:solidFill>
                <a:latin typeface="a_Albionic" panose="020B0903060703020204" pitchFamily="34" charset="-52"/>
              </a:rPr>
              <a:t>Изучением </a:t>
            </a:r>
            <a:r>
              <a:rPr lang="ru-RU" sz="1600" b="1" dirty="0">
                <a:solidFill>
                  <a:srgbClr val="C00000"/>
                </a:solidFill>
                <a:latin typeface="a_Albionic" panose="020B0903060703020204" pitchFamily="34" charset="-52"/>
              </a:rPr>
              <a:t>истории в </a:t>
            </a:r>
            <a:r>
              <a:rPr lang="ru-RU" sz="1600" b="1" dirty="0" smtClean="0">
                <a:solidFill>
                  <a:srgbClr val="C00000"/>
                </a:solidFill>
                <a:latin typeface="a_Albionic" panose="020B0903060703020204" pitchFamily="34" charset="-52"/>
              </a:rPr>
              <a:t>Ивнянском районе </a:t>
            </a:r>
            <a:r>
              <a:rPr lang="ru-RU" sz="1600" b="1" dirty="0">
                <a:solidFill>
                  <a:srgbClr val="C00000"/>
                </a:solidFill>
                <a:latin typeface="a_Albionic" panose="020B0903060703020204" pitchFamily="34" charset="-52"/>
              </a:rPr>
              <a:t>занимаются </a:t>
            </a:r>
            <a:r>
              <a:rPr lang="ru-RU" sz="1600" b="1" dirty="0" smtClean="0">
                <a:solidFill>
                  <a:srgbClr val="C00000"/>
                </a:solidFill>
                <a:latin typeface="a_Albionic" panose="020B0903060703020204" pitchFamily="34" charset="-52"/>
              </a:rPr>
              <a:t>библиотеки, музеи, </a:t>
            </a:r>
            <a:r>
              <a:rPr lang="ru-RU" sz="1600" b="1" dirty="0">
                <a:solidFill>
                  <a:srgbClr val="C00000"/>
                </a:solidFill>
                <a:latin typeface="a_Albionic" panose="020B0903060703020204" pitchFamily="34" charset="-52"/>
              </a:rPr>
              <a:t>школы</a:t>
            </a:r>
            <a:r>
              <a:rPr lang="ru-RU" sz="1600" b="1" dirty="0" smtClean="0">
                <a:solidFill>
                  <a:srgbClr val="C00000"/>
                </a:solidFill>
                <a:latin typeface="a_Albionic" panose="020B0903060703020204" pitchFamily="34" charset="-52"/>
              </a:rPr>
              <a:t>.</a:t>
            </a:r>
          </a:p>
          <a:p>
            <a:pPr algn="just"/>
            <a:r>
              <a:rPr lang="ru-RU" sz="1600" b="1" dirty="0" smtClean="0">
                <a:solidFill>
                  <a:srgbClr val="C00000"/>
                </a:solidFill>
                <a:latin typeface="a_Albionic" panose="020B0903060703020204" pitchFamily="34" charset="-52"/>
              </a:rPr>
              <a:t>Предлагаем </a:t>
            </a:r>
            <a:r>
              <a:rPr lang="ru-RU" sz="1600" b="1" dirty="0" smtClean="0">
                <a:solidFill>
                  <a:srgbClr val="C00000"/>
                </a:solidFill>
                <a:latin typeface="a_Albionic" panose="020B0903060703020204" pitchFamily="34" charset="-52"/>
              </a:rPr>
              <a:t>Вашему вниманию книги, </a:t>
            </a:r>
            <a:r>
              <a:rPr lang="ru-RU" sz="1600" b="1" dirty="0" smtClean="0">
                <a:solidFill>
                  <a:srgbClr val="C00000"/>
                </a:solidFill>
                <a:latin typeface="a_Albionic" panose="020B0903060703020204" pitchFamily="34" charset="-52"/>
              </a:rPr>
              <a:t>посвящённые </a:t>
            </a:r>
            <a:r>
              <a:rPr lang="ru-RU" sz="1600" b="1" dirty="0" smtClean="0">
                <a:solidFill>
                  <a:srgbClr val="C00000"/>
                </a:solidFill>
                <a:latin typeface="a_Albionic" panose="020B0903060703020204" pitchFamily="34" charset="-52"/>
              </a:rPr>
              <a:t>истории Ивнянского края</a:t>
            </a:r>
            <a:r>
              <a:rPr lang="ru-RU" sz="1600" b="1" dirty="0" smtClean="0">
                <a:solidFill>
                  <a:srgbClr val="C00000"/>
                </a:solidFill>
                <a:latin typeface="a_Albionic" panose="020B0903060703020204" pitchFamily="34" charset="-52"/>
              </a:rPr>
              <a:t>.</a:t>
            </a:r>
            <a:endParaRPr lang="ru-RU" sz="1600" b="1" dirty="0" smtClean="0">
              <a:solidFill>
                <a:srgbClr val="C00000"/>
              </a:solidFill>
              <a:latin typeface="a_Albionic" panose="020B0903060703020204" pitchFamily="34" charset="-52"/>
            </a:endParaRPr>
          </a:p>
        </p:txBody>
      </p:sp>
      <p:pic>
        <p:nvPicPr>
          <p:cNvPr id="5" name="Рисунок 4" descr="C:\Users\Пользователь\Pictures\ControlCenter4\Scan\CCI12112014_0001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07"/>
          <a:stretch/>
        </p:blipFill>
        <p:spPr bwMode="auto">
          <a:xfrm>
            <a:off x="1187624" y="1340768"/>
            <a:ext cx="2784403" cy="4459817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6640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Пользователь\Documents\краеведческие издания\Сканировать10001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1" r="8022" b="20119"/>
          <a:stretch/>
        </p:blipFill>
        <p:spPr bwMode="auto">
          <a:xfrm>
            <a:off x="1043608" y="1340768"/>
            <a:ext cx="3528392" cy="453650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одзаголовок 2"/>
          <p:cNvSpPr>
            <a:spLocks noGrp="1"/>
          </p:cNvSpPr>
          <p:nvPr>
            <p:ph type="ctrTitle"/>
          </p:nvPr>
        </p:nvSpPr>
        <p:spPr>
          <a:xfrm>
            <a:off x="4644008" y="1412776"/>
            <a:ext cx="3384376" cy="4536504"/>
          </a:xfrm>
        </p:spPr>
        <p:txBody>
          <a:bodyPr>
            <a:noAutofit/>
          </a:bodyPr>
          <a:lstStyle/>
          <a:p>
            <a:pPr marL="182880" indent="0" algn="just">
              <a:buNone/>
            </a:pP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cs typeface="Aharoni" pitchFamily="2" charset="-79"/>
              </a:rPr>
              <a:t>       </a:t>
            </a:r>
            <a:r>
              <a:rPr lang="ru-RU" sz="16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  <a:cs typeface="Aharoni" pitchFamily="2" charset="-79"/>
              </a:rPr>
              <a:t>Ивнянский район/ </a:t>
            </a:r>
            <a:r>
              <a:rPr lang="ru-RU" sz="1600" b="1" dirty="0">
                <a:solidFill>
                  <a:srgbClr val="C00000"/>
                </a:solidFill>
                <a:effectLst/>
                <a:latin typeface="a_Albionic" panose="020B0903060703020204" pitchFamily="34" charset="-52"/>
                <a:cs typeface="Aharoni" pitchFamily="2" charset="-79"/>
              </a:rPr>
              <a:t>(составитель И.В. Греховодова, Н.Т. Слюнина). Белгород.- 2008</a:t>
            </a:r>
            <a:r>
              <a:rPr lang="ru-RU" sz="16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  <a:cs typeface="Aharoni" pitchFamily="2" charset="-79"/>
              </a:rPr>
              <a:t>.- 38с</a:t>
            </a:r>
            <a:r>
              <a:rPr lang="ru-RU" sz="1600" b="1" dirty="0">
                <a:solidFill>
                  <a:srgbClr val="C00000"/>
                </a:solidFill>
                <a:effectLst/>
                <a:latin typeface="a_Albionic" panose="020B0903060703020204" pitchFamily="34" charset="-52"/>
                <a:cs typeface="Aharoni" pitchFamily="2" charset="-79"/>
              </a:rPr>
              <a:t>.; ил.</a:t>
            </a:r>
          </a:p>
          <a:p>
            <a:pPr marL="182880" indent="0" algn="just">
              <a:buNone/>
            </a:pPr>
            <a:endParaRPr lang="ru-RU" sz="1600" b="1" dirty="0" smtClean="0">
              <a:solidFill>
                <a:srgbClr val="C00000"/>
              </a:solidFill>
              <a:effectLst/>
              <a:latin typeface="a_Albionic" panose="020B0903060703020204" pitchFamily="34" charset="-52"/>
              <a:cs typeface="Aharoni" pitchFamily="2" charset="-79"/>
            </a:endParaRPr>
          </a:p>
          <a:p>
            <a:pPr marL="182880" indent="0" algn="just">
              <a:buNone/>
            </a:pPr>
            <a:r>
              <a:rPr lang="ru-RU" sz="1600" b="1" dirty="0">
                <a:solidFill>
                  <a:srgbClr val="C00000"/>
                </a:solidFill>
                <a:effectLst/>
                <a:latin typeface="a_Albionic" panose="020B0903060703020204" pitchFamily="34" charset="-52"/>
                <a:cs typeface="Aharoni" pitchFamily="2" charset="-79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  <a:cs typeface="Aharoni" pitchFamily="2" charset="-79"/>
              </a:rPr>
              <a:t>        Издание </a:t>
            </a:r>
            <a:r>
              <a:rPr lang="ru-RU" sz="1600" b="1" dirty="0">
                <a:solidFill>
                  <a:srgbClr val="C00000"/>
                </a:solidFill>
                <a:effectLst/>
                <a:latin typeface="a_Albionic" panose="020B0903060703020204" pitchFamily="34" charset="-52"/>
                <a:cs typeface="Aharoni" pitchFamily="2" charset="-79"/>
              </a:rPr>
              <a:t>посвящено </a:t>
            </a:r>
            <a:r>
              <a:rPr lang="ru-RU" sz="16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  <a:cs typeface="Aharoni" pitchFamily="2" charset="-79"/>
              </a:rPr>
              <a:t>    80-летию </a:t>
            </a:r>
            <a:r>
              <a:rPr lang="ru-RU" sz="1600" b="1" dirty="0">
                <a:solidFill>
                  <a:srgbClr val="C00000"/>
                </a:solidFill>
                <a:effectLst/>
                <a:latin typeface="a_Albionic" panose="020B0903060703020204" pitchFamily="34" charset="-52"/>
                <a:cs typeface="Aharoni" pitchFamily="2" charset="-79"/>
              </a:rPr>
              <a:t>со дня образования Ивнянского района. </a:t>
            </a:r>
            <a:r>
              <a:rPr lang="ru-RU" sz="16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  <a:cs typeface="Aharoni" pitchFamily="2" charset="-79"/>
              </a:rPr>
              <a:t>    В </a:t>
            </a:r>
            <a:r>
              <a:rPr lang="ru-RU" sz="16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  <a:cs typeface="Aharoni" pitchFamily="2" charset="-79"/>
              </a:rPr>
              <a:t>книге </a:t>
            </a:r>
            <a:r>
              <a:rPr lang="ru-RU" sz="16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  <a:cs typeface="Aharoni" pitchFamily="2" charset="-79"/>
              </a:rPr>
              <a:t>представлены сведения социально-экономического </a:t>
            </a:r>
            <a:r>
              <a:rPr lang="ru-RU" sz="16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  <a:cs typeface="Aharoni" pitchFamily="2" charset="-79"/>
              </a:rPr>
              <a:t>развития района, образования</a:t>
            </a:r>
            <a:r>
              <a:rPr lang="ru-RU" sz="1600" b="1" dirty="0">
                <a:solidFill>
                  <a:srgbClr val="C00000"/>
                </a:solidFill>
                <a:effectLst/>
                <a:latin typeface="a_Albionic" panose="020B0903060703020204" pitchFamily="34" charset="-52"/>
                <a:cs typeface="Aharoni" pitchFamily="2" charset="-79"/>
              </a:rPr>
              <a:t>, здравоохранения, </a:t>
            </a:r>
            <a:r>
              <a:rPr lang="ru-RU" sz="16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  <a:cs typeface="Aharoni" pitchFamily="2" charset="-79"/>
              </a:rPr>
              <a:t>культуры. Дана подробная хроника </a:t>
            </a:r>
            <a:r>
              <a:rPr lang="ru-RU" sz="1600" b="1" dirty="0">
                <a:solidFill>
                  <a:srgbClr val="C00000"/>
                </a:solidFill>
                <a:effectLst/>
                <a:latin typeface="a_Albionic" panose="020B0903060703020204" pitchFamily="34" charset="-52"/>
                <a:cs typeface="Aharoni" pitchFamily="2" charset="-79"/>
              </a:rPr>
              <a:t>района за 80 </a:t>
            </a:r>
            <a:r>
              <a:rPr lang="ru-RU" sz="16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  <a:cs typeface="Aharoni" pitchFamily="2" charset="-79"/>
              </a:rPr>
              <a:t>лет. Издание сопровождается фотоматериалами</a:t>
            </a:r>
            <a:r>
              <a:rPr lang="ru-RU" sz="1600" b="1" dirty="0">
                <a:solidFill>
                  <a:srgbClr val="C00000"/>
                </a:solidFill>
                <a:effectLst/>
                <a:latin typeface="a_Albionic" panose="020B0903060703020204" pitchFamily="34" charset="-52"/>
                <a:cs typeface="Aharoni" pitchFamily="2" charset="-79"/>
              </a:rPr>
              <a:t>. </a:t>
            </a:r>
          </a:p>
          <a:p>
            <a:pPr marL="182880" indent="0" algn="just">
              <a:buNone/>
            </a:pPr>
            <a:endParaRPr lang="ru-RU" sz="1600" b="1" dirty="0">
              <a:solidFill>
                <a:srgbClr val="C00000"/>
              </a:solidFill>
              <a:effectLst/>
              <a:latin typeface="a_Albionic" panose="020B0903060703020204" pitchFamily="34" charset="-52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2019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572000" y="2060848"/>
            <a:ext cx="3384376" cy="424847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600" b="1" dirty="0" smtClean="0">
                <a:solidFill>
                  <a:srgbClr val="C00000"/>
                </a:solidFill>
                <a:latin typeface="a_Albionic" panose="020B0903060703020204" pitchFamily="34" charset="-52"/>
              </a:rPr>
              <a:t>Ивнянский район/ (составитель И.В. Греховодова, Н.Т. Слюнина). Белгород</a:t>
            </a:r>
            <a:r>
              <a:rPr lang="ru-RU" sz="1600" b="1" dirty="0" smtClean="0">
                <a:solidFill>
                  <a:srgbClr val="C00000"/>
                </a:solidFill>
                <a:latin typeface="a_Albionic" panose="020B0903060703020204" pitchFamily="34" charset="-52"/>
              </a:rPr>
              <a:t>.- 2009.- 60с</a:t>
            </a:r>
            <a:r>
              <a:rPr lang="ru-RU" sz="1600" b="1" dirty="0" smtClean="0">
                <a:solidFill>
                  <a:srgbClr val="C00000"/>
                </a:solidFill>
                <a:latin typeface="a_Albionic" panose="020B0903060703020204" pitchFamily="34" charset="-52"/>
              </a:rPr>
              <a:t>.; ил.</a:t>
            </a:r>
          </a:p>
          <a:p>
            <a:pPr marL="0" indent="0" algn="just">
              <a:buNone/>
            </a:pPr>
            <a:endParaRPr lang="ru-RU" sz="1600" b="1" dirty="0" smtClean="0">
              <a:solidFill>
                <a:srgbClr val="C00000"/>
              </a:solidFill>
              <a:latin typeface="a_Albionic" panose="020B0903060703020204" pitchFamily="34" charset="-52"/>
            </a:endParaRPr>
          </a:p>
          <a:p>
            <a:pPr marL="0" indent="0" algn="just">
              <a:buNone/>
            </a:pPr>
            <a:r>
              <a:rPr lang="ru-RU" sz="1600" b="1" dirty="0" smtClean="0">
                <a:solidFill>
                  <a:srgbClr val="C00000"/>
                </a:solidFill>
                <a:latin typeface="a_Albionic" panose="020B0903060703020204" pitchFamily="34" charset="-52"/>
              </a:rPr>
              <a:t>Издание вышло дополненное в 2009 году, где дана информация по истории появления сел в Ивнянском районе. Книга адресована широкому кругу читателей, краеведам, историкам, учителям, учащимся школ</a:t>
            </a:r>
            <a:endParaRPr lang="ru-RU" sz="1600" dirty="0">
              <a:latin typeface="a_Albionic" panose="020B0903060703020204" pitchFamily="34" charset="-52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38"/>
          <a:stretch/>
        </p:blipFill>
        <p:spPr bwMode="auto">
          <a:xfrm>
            <a:off x="1475656" y="1268760"/>
            <a:ext cx="2880320" cy="456654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2085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836712"/>
            <a:ext cx="3600400" cy="4176464"/>
          </a:xfrm>
        </p:spPr>
        <p:txBody>
          <a:bodyPr>
            <a:normAutofit fontScale="90000"/>
          </a:bodyPr>
          <a:lstStyle/>
          <a:p>
            <a:pPr marL="0" indent="0" algn="l">
              <a:buNone/>
            </a:pPr>
            <a:r>
              <a:rPr lang="ru-RU" sz="18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Живи</a:t>
            </a:r>
            <a:r>
              <a:rPr lang="ru-RU" sz="1800" b="1" dirty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, родник, живи! Сборник произведений самодеятельных поэтов, художников, мастеров декоративно-прикладного творчества Ивнянского района/ (составитель В.В. Позднякова, Т.А. Юдина). Белгород</a:t>
            </a:r>
            <a:r>
              <a:rPr lang="ru-RU" sz="18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.- 2008.- 54с</a:t>
            </a:r>
            <a:r>
              <a:rPr lang="ru-RU" sz="1800" b="1" dirty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.; ил.</a:t>
            </a:r>
            <a:br>
              <a:rPr lang="ru-RU" sz="1800" b="1" dirty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</a:br>
            <a:r>
              <a:rPr lang="ru-RU" sz="1800" dirty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/>
            </a:r>
            <a:br>
              <a:rPr lang="ru-RU" sz="1800" dirty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</a:br>
            <a:r>
              <a:rPr lang="ru-RU" sz="18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Сборник </a:t>
            </a:r>
            <a:r>
              <a:rPr lang="ru-RU" sz="1800" b="1" dirty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«Живи, родник, живи</a:t>
            </a:r>
            <a:r>
              <a:rPr lang="ru-RU" sz="18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!» посвящён творчеству </a:t>
            </a:r>
            <a:r>
              <a:rPr lang="ru-RU" sz="18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самодеятельных </a:t>
            </a:r>
            <a:r>
              <a:rPr lang="ru-RU" sz="1800" b="1" dirty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поэтов, художников, мастеров декоративно-прикладного творчества Ивнянского района. </a:t>
            </a:r>
            <a:r>
              <a:rPr lang="ru-RU" sz="18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/>
            </a:r>
            <a:br>
              <a:rPr lang="ru-RU" sz="18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</a:br>
            <a:r>
              <a:rPr lang="ru-RU" sz="18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На </a:t>
            </a:r>
            <a:r>
              <a:rPr lang="ru-RU" sz="1800" b="1" dirty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страницах сборника Вас порадуют встречи с нашими современниками, которые живут </a:t>
            </a:r>
            <a:r>
              <a:rPr lang="ru-RU" sz="18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/>
            </a:r>
            <a:br>
              <a:rPr lang="ru-RU" sz="18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</a:br>
            <a:r>
              <a:rPr lang="ru-RU" sz="18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и </a:t>
            </a:r>
            <a:r>
              <a:rPr lang="ru-RU" sz="1800" b="1" dirty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работают среди нас. </a:t>
            </a:r>
            <a:r>
              <a:rPr lang="ru-RU" sz="18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/>
            </a:r>
            <a:br>
              <a:rPr lang="ru-RU" sz="18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</a:br>
            <a:r>
              <a:rPr lang="ru-RU" sz="18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В </a:t>
            </a:r>
            <a:r>
              <a:rPr lang="ru-RU" sz="1800" b="1" dirty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сборник включены поэтические произведения поэтов, </a:t>
            </a:r>
            <a:r>
              <a:rPr lang="ru-RU" sz="18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фотографии </a:t>
            </a:r>
            <a:r>
              <a:rPr lang="ru-RU" sz="1800" b="1" dirty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картин самодеятельных художников и </a:t>
            </a:r>
            <a:r>
              <a:rPr lang="ru-RU" sz="18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работ </a:t>
            </a:r>
            <a:r>
              <a:rPr lang="ru-RU" sz="1800" b="1" dirty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мастеров декоративно-прикладного творчества.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86" y="1052736"/>
            <a:ext cx="3617149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585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1772471"/>
            <a:ext cx="3456384" cy="3384606"/>
          </a:xfrm>
        </p:spPr>
        <p:txBody>
          <a:bodyPr>
            <a:normAutofit fontScale="90000"/>
          </a:bodyPr>
          <a:lstStyle/>
          <a:p>
            <a:pPr marL="0" indent="0" algn="just">
              <a:buNone/>
            </a:pPr>
            <a:r>
              <a:rPr lang="ru-RU" sz="1600" b="1" dirty="0" smtClean="0">
                <a:solidFill>
                  <a:srgbClr val="C00000"/>
                </a:solidFill>
              </a:rPr>
              <a:t>       </a:t>
            </a:r>
            <a:r>
              <a:rPr lang="ru-RU" sz="16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Живи</a:t>
            </a:r>
            <a:r>
              <a:rPr lang="ru-RU" sz="1600" b="1" dirty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, родник, живи! Сборник произведений самодеятельных поэтов,  художников, мастеров декоративно-прикладного творчества Ивнянского района/ (составитель В.В. Позднякова, Т.А. Юдина). Белгород</a:t>
            </a:r>
            <a:r>
              <a:rPr lang="ru-RU" sz="16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.- 2011.- 69с</a:t>
            </a:r>
            <a:r>
              <a:rPr lang="ru-RU" sz="1600" b="1" dirty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.; ил.</a:t>
            </a:r>
            <a:br>
              <a:rPr lang="ru-RU" sz="1600" b="1" dirty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</a:br>
            <a:r>
              <a:rPr lang="ru-RU" sz="16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/>
            </a:r>
            <a:br>
              <a:rPr lang="ru-RU" sz="16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</a:br>
            <a:r>
              <a:rPr lang="ru-RU" sz="1600" b="1" dirty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       Во второе издание сборника «Живи, родник, живи!» добавлено </a:t>
            </a:r>
            <a:r>
              <a:rPr lang="ru-RU" sz="1600" b="1" dirty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творчество юных ивнянцев. Их первые шаги в творчестве </a:t>
            </a:r>
            <a:r>
              <a:rPr lang="ru-RU" sz="16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искренни и идут </a:t>
            </a:r>
            <a:r>
              <a:rPr lang="ru-RU" sz="1600" b="1" dirty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из глубины детской души. Дети пишут о том, что видят вокруг – о </a:t>
            </a:r>
            <a:r>
              <a:rPr lang="ru-RU" sz="16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своём </a:t>
            </a:r>
            <a:r>
              <a:rPr lang="ru-RU" sz="1600" b="1" dirty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родном селе, </a:t>
            </a:r>
            <a:r>
              <a:rPr lang="ru-RU" sz="16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посёлке</a:t>
            </a:r>
            <a:r>
              <a:rPr lang="ru-RU" sz="1600" b="1" dirty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, об </a:t>
            </a:r>
            <a:r>
              <a:rPr lang="ru-RU" sz="16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отношениях</a:t>
            </a:r>
            <a:br>
              <a:rPr lang="ru-RU" sz="16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</a:br>
            <a:r>
              <a:rPr lang="ru-RU" sz="16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 </a:t>
            </a:r>
            <a:r>
              <a:rPr lang="ru-RU" sz="1600" b="1" dirty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между людьми, о любви</a:t>
            </a:r>
            <a:r>
              <a:rPr lang="ru-RU" sz="16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.</a:t>
            </a:r>
            <a:br>
              <a:rPr lang="ru-RU" sz="16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</a:br>
            <a:endParaRPr lang="ru-RU" sz="1600" b="1" dirty="0">
              <a:solidFill>
                <a:srgbClr val="C00000"/>
              </a:solidFill>
              <a:effectLst/>
              <a:latin typeface="a_Albionic" panose="020B0903060703020204" pitchFamily="34" charset="-52"/>
            </a:endParaRPr>
          </a:p>
        </p:txBody>
      </p:sp>
      <p:pic>
        <p:nvPicPr>
          <p:cNvPr id="4" name="Объект 3" descr="C:\Users\Пользователь\Documents\краеведческие издания\Сканировать10004.JPG"/>
          <p:cNvPicPr>
            <a:picLocks noGrp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80728"/>
            <a:ext cx="3456384" cy="504033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82976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468991"/>
            <a:ext cx="8027937" cy="2376264"/>
          </a:xfrm>
        </p:spPr>
        <p:txBody>
          <a:bodyPr>
            <a:normAutofit fontScale="90000"/>
          </a:bodyPr>
          <a:lstStyle/>
          <a:p>
            <a:pPr marL="0" indent="0" algn="just">
              <a:buNone/>
            </a:pPr>
            <a:r>
              <a:rPr lang="ru-RU" sz="18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Ивнянский </a:t>
            </a:r>
            <a:r>
              <a:rPr lang="ru-RU" sz="1800" b="1" dirty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район: путеводитель. Белгород: ЛитКараВан</a:t>
            </a:r>
            <a:r>
              <a:rPr lang="ru-RU" sz="18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, 2012.- 19с</a:t>
            </a:r>
            <a:r>
              <a:rPr lang="ru-RU" sz="1800" b="1" dirty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.; ил.</a:t>
            </a:r>
            <a:br>
              <a:rPr lang="ru-RU" sz="1800" b="1" dirty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</a:br>
            <a:r>
              <a:rPr lang="ru-RU" sz="18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/>
            </a:r>
            <a:br>
              <a:rPr lang="ru-RU" sz="18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</a:br>
            <a:r>
              <a:rPr lang="ru-RU" sz="18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	Путеводитель поможет </a:t>
            </a:r>
            <a:r>
              <a:rPr lang="ru-RU" sz="1800" b="1" dirty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совершить прогулку по историко-культурным местам ивнянской земли, познакомиться с достопримечательностями, узнать об умельцах </a:t>
            </a:r>
            <a:r>
              <a:rPr lang="ru-RU" sz="18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   и </a:t>
            </a:r>
            <a:r>
              <a:rPr lang="ru-RU" sz="1800" b="1" dirty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мастерах декоративно-прикладного </a:t>
            </a:r>
            <a:r>
              <a:rPr lang="ru-RU" sz="18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творчества. </a:t>
            </a:r>
            <a:r>
              <a:rPr lang="ru-RU" sz="1800" b="1" dirty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Вы узнаете о гостевых домах, ресторанно-гостевых комплексах, рекреационных </a:t>
            </a:r>
            <a:r>
              <a:rPr lang="ru-RU" sz="18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зонах</a:t>
            </a:r>
            <a:r>
              <a:rPr lang="ru-RU" sz="18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. Путеводитель </a:t>
            </a:r>
            <a:r>
              <a:rPr lang="ru-RU" sz="1800" b="1" dirty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предлагает историко-краеведческие, этнографические, православные маршруты.</a:t>
            </a:r>
            <a:br>
              <a:rPr lang="ru-RU" sz="1800" b="1" dirty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</a:br>
            <a:r>
              <a:rPr lang="ru-RU" sz="18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	</a:t>
            </a:r>
            <a:endParaRPr lang="ru-RU" sz="1800" b="1" dirty="0">
              <a:solidFill>
                <a:srgbClr val="C00000"/>
              </a:solidFill>
              <a:effectLst/>
              <a:latin typeface="a_Albionic" panose="020B0903060703020204" pitchFamily="34" charset="-52"/>
            </a:endParaRPr>
          </a:p>
        </p:txBody>
      </p:sp>
      <p:pic>
        <p:nvPicPr>
          <p:cNvPr id="4" name="Объект 3" descr="C:\Users\Пользователь\Pictures\ControlCenter4\Scan\CCI29092014.jpg"/>
          <p:cNvPicPr>
            <a:picLocks noGrp="1"/>
          </p:cNvPicPr>
          <p:nvPr>
            <p:ph sz="quarter" idx="13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56" r="2595" b="22334"/>
          <a:stretch/>
        </p:blipFill>
        <p:spPr bwMode="auto">
          <a:xfrm rot="16200000">
            <a:off x="2663788" y="-507951"/>
            <a:ext cx="3744416" cy="583264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19819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908720"/>
            <a:ext cx="3672408" cy="5112568"/>
          </a:xfrm>
        </p:spPr>
        <p:txBody>
          <a:bodyPr>
            <a:normAutofit fontScale="90000"/>
          </a:bodyPr>
          <a:lstStyle/>
          <a:p>
            <a:pPr marL="0" indent="0" algn="l">
              <a:buNone/>
            </a:pPr>
            <a:r>
              <a:rPr lang="ru-RU" sz="18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Ивня</a:t>
            </a:r>
            <a:r>
              <a:rPr lang="ru-RU" sz="1800" b="1" dirty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: люди и судьбы/ (составитель Н.Т. Слюнина). Белгород: ЛитКараВан</a:t>
            </a:r>
            <a:r>
              <a:rPr lang="ru-RU" sz="18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, 2012</a:t>
            </a:r>
            <a:r>
              <a:rPr lang="ru-RU" sz="1800" b="1" dirty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.-108с.; ил.</a:t>
            </a:r>
            <a:br>
              <a:rPr lang="ru-RU" sz="1800" b="1" dirty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</a:br>
            <a:r>
              <a:rPr lang="ru-RU" sz="18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/>
            </a:r>
            <a:br>
              <a:rPr lang="ru-RU" sz="18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</a:br>
            <a:r>
              <a:rPr lang="ru-RU" sz="1800" b="1" dirty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 </a:t>
            </a:r>
            <a:r>
              <a:rPr lang="ru-RU" sz="18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         Книга </a:t>
            </a:r>
            <a:r>
              <a:rPr lang="ru-RU" sz="1800" b="1" dirty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расширит представления о прошлом Ивнянского края. Это историко-краеведческие очерки о земляках и именитых людях, связанных с ивнянской землей. Среди них представители дворянства, Герои Советского Союза, заслуженные люди </a:t>
            </a:r>
            <a:r>
              <a:rPr lang="ru-RU" sz="18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Российской Федерации, почётные </a:t>
            </a:r>
            <a:r>
              <a:rPr lang="ru-RU" sz="1800" b="1" dirty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граждане Ивнянского района. </a:t>
            </a:r>
            <a:r>
              <a:rPr lang="ru-RU" sz="18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/>
            </a:r>
            <a:br>
              <a:rPr lang="ru-RU" sz="18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</a:br>
            <a:r>
              <a:rPr lang="ru-RU" sz="18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В </a:t>
            </a:r>
            <a:r>
              <a:rPr lang="ru-RU" sz="1800" b="1" dirty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этом издании впервые собраны интересные сведения из истории Ивни, </a:t>
            </a:r>
            <a:r>
              <a:rPr lang="ru-RU" sz="18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её </a:t>
            </a:r>
            <a:r>
              <a:rPr lang="ru-RU" sz="1800" b="1" dirty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владельцах Карамзиных, Клейнмихелях. Книга адресована широкому кругу читателей, краеведам, историкам, учителям, учащимся школ. </a:t>
            </a:r>
          </a:p>
        </p:txBody>
      </p:sp>
      <p:pic>
        <p:nvPicPr>
          <p:cNvPr id="4" name="Объект 3" descr="C:\Users\Пользователь\Documents\краеведческие издания\Сканировать10005.JPG"/>
          <p:cNvPicPr>
            <a:picLocks noGrp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6" r="7465" b="21893"/>
          <a:stretch/>
        </p:blipFill>
        <p:spPr bwMode="auto">
          <a:xfrm>
            <a:off x="1187624" y="908720"/>
            <a:ext cx="3300631" cy="511256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45861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476672"/>
            <a:ext cx="3888432" cy="5040560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ru-RU" sz="16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Ивнянский </a:t>
            </a:r>
            <a:r>
              <a:rPr lang="ru-RU" sz="1600" b="1" dirty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край в потоке времени</a:t>
            </a:r>
            <a:r>
              <a:rPr lang="ru-RU" sz="16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… сборник </a:t>
            </a:r>
            <a:r>
              <a:rPr lang="ru-RU" sz="1600" b="1" dirty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статей</a:t>
            </a:r>
            <a:r>
              <a:rPr lang="ru-RU" sz="16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; 85-летию </a:t>
            </a:r>
            <a:r>
              <a:rPr lang="ru-RU" sz="1600" b="1" dirty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со Дня образования Ивнянского района посвящается / ред. совет: В.А. Старченко, А.И. Базаров, М.А. </a:t>
            </a:r>
            <a:r>
              <a:rPr lang="ru-RU" sz="16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Кременёв</a:t>
            </a:r>
            <a:r>
              <a:rPr lang="ru-RU" sz="1600" b="1" dirty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; отв. за вып. Н.М. Листопад; Администрация </a:t>
            </a:r>
            <a:r>
              <a:rPr lang="ru-RU" sz="16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Ивнянского района. - </a:t>
            </a:r>
            <a:r>
              <a:rPr lang="ru-RU" sz="1600" b="1" dirty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Белгород: ЛитКараВан</a:t>
            </a:r>
            <a:r>
              <a:rPr lang="ru-RU" sz="16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, 2013.- 299с</a:t>
            </a:r>
            <a:r>
              <a:rPr lang="ru-RU" sz="16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.; ил.      </a:t>
            </a:r>
            <a:br>
              <a:rPr lang="ru-RU" sz="1600" b="1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</a:br>
            <a:r>
              <a:rPr lang="ru-RU" sz="1600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       </a:t>
            </a:r>
            <a:br>
              <a:rPr lang="ru-RU" sz="1600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</a:br>
            <a:r>
              <a:rPr lang="ru-RU" sz="1600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В </a:t>
            </a:r>
            <a:r>
              <a:rPr lang="ru-RU" sz="1600" dirty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сборнике представлены статьи, </a:t>
            </a:r>
            <a:r>
              <a:rPr lang="ru-RU" sz="1600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посвящённые </a:t>
            </a:r>
            <a:r>
              <a:rPr lang="ru-RU" sz="1600" dirty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различным периодам истории Ивнянского края. Рассматриваются вопросы местной археологии, церковной истории, даются сведения о возникновении ивнянских </a:t>
            </a:r>
            <a:r>
              <a:rPr lang="ru-RU" sz="1600" dirty="0" smtClean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сёл</a:t>
            </a:r>
            <a:r>
              <a:rPr lang="ru-RU" sz="1600" dirty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  <a:t>, биографии именитых земляков. Вы узнаете о сегодняшнем состоянии дел в Ивнянском районе; о развитии сельского хозяйства, промышленности, медицины, народного образования и культуры. Авторами сборника являются краеведы из Ивни, Обояни, Москвы, Ростова-на-Дону.</a:t>
            </a:r>
            <a:br>
              <a:rPr lang="ru-RU" sz="1600" dirty="0">
                <a:solidFill>
                  <a:srgbClr val="C00000"/>
                </a:solidFill>
                <a:effectLst/>
                <a:latin typeface="a_Albionic" panose="020B0903060703020204" pitchFamily="34" charset="-52"/>
              </a:rPr>
            </a:br>
            <a:endParaRPr lang="ru-RU" sz="1600" dirty="0">
              <a:solidFill>
                <a:srgbClr val="C00000"/>
              </a:solidFill>
              <a:effectLst/>
              <a:latin typeface="a_Albionic" panose="020B0903060703020204" pitchFamily="34" charset="-52"/>
            </a:endParaRPr>
          </a:p>
        </p:txBody>
      </p:sp>
      <p:pic>
        <p:nvPicPr>
          <p:cNvPr id="4" name="Объект 3" descr="C:\Users\Пользователь\Documents\краеведческие издания\Сканировать10008.JPG"/>
          <p:cNvPicPr>
            <a:picLocks noGrp="1"/>
          </p:cNvPicPr>
          <p:nvPr>
            <p:ph sz="quarter" idx="13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91" r="7744" b="30967"/>
          <a:stretch/>
        </p:blipFill>
        <p:spPr bwMode="auto">
          <a:xfrm>
            <a:off x="1187624" y="908720"/>
            <a:ext cx="3250877" cy="504056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83982390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402</TotalTime>
  <Words>558</Words>
  <Application>Microsoft Office PowerPoint</Application>
  <PresentationFormat>Экран (4:3)</PresentationFormat>
  <Paragraphs>20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a_Albionic</vt:lpstr>
      <vt:lpstr>Aharoni</vt:lpstr>
      <vt:lpstr>Arial Black</vt:lpstr>
      <vt:lpstr>Georgia</vt:lpstr>
      <vt:lpstr>Trebuchet MS</vt:lpstr>
      <vt:lpstr>Воздушный поток</vt:lpstr>
      <vt:lpstr>Краеведческие издания  </vt:lpstr>
      <vt:lpstr>Презентация PowerPoint</vt:lpstr>
      <vt:lpstr>       Ивнянский район/ (составитель И.В. Греховодова, Н.Т. Слюнина). Белгород.- 2008.- 38с.; ил.           Издание посвящено     80-летию со дня образования Ивнянского района.     В книге представлены сведения социально-экономического развития района, образования, здравоохранения, культуры. Дана подробная хроника района за 80 лет. Издание сопровождается фотоматериалами.  </vt:lpstr>
      <vt:lpstr>Презентация PowerPoint</vt:lpstr>
      <vt:lpstr>Живи, родник, живи! Сборник произведений самодеятельных поэтов, художников, мастеров декоративно-прикладного творчества Ивнянского района/ (составитель В.В. Позднякова, Т.А. Юдина). Белгород.- 2008.- 54с.; ил.  Сборник «Живи, родник, живи!» посвящён творчеству самодеятельных поэтов, художников, мастеров декоративно-прикладного творчества Ивнянского района.  На страницах сборника Вас порадуют встречи с нашими современниками, которые живут  и работают среди нас.  В сборник включены поэтические произведения поэтов, фотографии картин самодеятельных художников и работ мастеров декоративно-прикладного творчества. </vt:lpstr>
      <vt:lpstr>       Живи, родник, живи! Сборник произведений самодеятельных поэтов,  художников, мастеров декоративно-прикладного творчества Ивнянского района/ (составитель В.В. Позднякова, Т.А. Юдина). Белгород.- 2011.- 69с.; ил.          Во второе издание сборника «Живи, родник, живи!» добавлено творчество юных ивнянцев. Их первые шаги в творчестве искренни и идут из глубины детской души. Дети пишут о том, что видят вокруг – о своём родном селе, посёлке, об отношениях  между людьми, о любви. </vt:lpstr>
      <vt:lpstr>Ивнянский район: путеводитель. Белгород: ЛитКараВан, 2012.- 19с.; ил.   Путеводитель поможет совершить прогулку по историко-культурным местам ивнянской земли, познакомиться с достопримечательностями, узнать об умельцах    и мастерах декоративно-прикладного творчества. Вы узнаете о гостевых домах, ресторанно-гостевых комплексах, рекреационных зонах. Путеводитель предлагает историко-краеведческие, этнографические, православные маршруты.  </vt:lpstr>
      <vt:lpstr>Ивня: люди и судьбы/ (составитель Н.Т. Слюнина). Белгород: ЛитКараВан, 2012.-108с.; ил.            Книга расширит представления о прошлом Ивнянского края. Это историко-краеведческие очерки о земляках и именитых людях, связанных с ивнянской землей. Среди них представители дворянства, Герои Советского Союза, заслуженные люди Российской Федерации, почётные граждане Ивнянского района.  В этом издании впервые собраны интересные сведения из истории Ивни, её владельцах Карамзиных, Клейнмихелях. Книга адресована широкому кругу читателей, краеведам, историкам, учителям, учащимся школ. </vt:lpstr>
      <vt:lpstr>Ивнянский край в потоке времени… сборник статей; 85-летию со Дня образования Ивнянского района посвящается / ред. совет: В.А. Старченко, А.И. Базаров, М.А. Кременёв; отв. за вып. Н.М. Листопад; Администрация Ивнянского района. - Белгород: ЛитКараВан, 2013.- 299с.; ил.               В сборнике представлены статьи, посвящённые различным периодам истории Ивнянского края. Рассматриваются вопросы местной археологии, церковной истории, даются сведения о возникновении ивнянских сёл, биографии именитых земляков. Вы узнаете о сегодняшнем состоянии дел в Ивнянском районе; о развитии сельского хозяйства, промышленности, медицины, народного образования и культуры. Авторами сборника являются краеведы из Ивни, Обояни, Москвы, Ростова-на-Дону. </vt:lpstr>
      <vt:lpstr>Героической истории Ивнянского района посвящается. Белгород: ЛитКараВан, 2013.- 4с.; ил.             Памятка посвящена 70-летию освобождения Ивни и Ивнянского района от немецко-фашистских захватчиков. Здесь даются краткие сведения об оккупации Ивни в 1941-1943гг.   </vt:lpstr>
      <vt:lpstr>За мёдом духовным – к святыням Ивнянской земли/ ред. совет:              В. Лебединец, М. Захарчук, А. Листопад. Белгород: ЛитКараВан, 2013.- 44с.; ил.  При поддержке главы администрации района В.А. Старченко с 1 марта 2013 года в Ивнянском районе реализуется первый передвижной выставочный проект «За мёдом духовным –               к святыням Ивнянской земли», инициированный Детской школой искусств п. Ивни.  Беседы с настоятелями храмов, знакомство с обычаями православной церкви, храмовыми святынями,                  с историей и архитектурными особенностями храмов стали неотъемлемой частью пленэров.           В книге даны исторические справки о10 храмах Ивнянского района и Свято-Троицкой часовни села Самарино, также представлены фотографии юных художников. 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</dc:title>
  <dc:creator>Пользователь</dc:creator>
  <cp:lastModifiedBy>ADM-V-CNTIR</cp:lastModifiedBy>
  <cp:revision>31</cp:revision>
  <dcterms:created xsi:type="dcterms:W3CDTF">2014-10-17T07:07:24Z</dcterms:created>
  <dcterms:modified xsi:type="dcterms:W3CDTF">2020-03-16T11:15:01Z</dcterms:modified>
</cp:coreProperties>
</file>